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34559875" cy="19440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24" d="100"/>
          <a:sy n="24" d="100"/>
        </p:scale>
        <p:origin x="63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jpg>
</file>

<file path=ppt/media/image1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985" y="3181587"/>
            <a:ext cx="25919906" cy="6768183"/>
          </a:xfrm>
        </p:spPr>
        <p:txBody>
          <a:bodyPr anchor="b"/>
          <a:lstStyle>
            <a:lvl1pPr algn="ctr">
              <a:defRPr sz="17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9985" y="10210777"/>
            <a:ext cx="25919906" cy="4693625"/>
          </a:xfrm>
        </p:spPr>
        <p:txBody>
          <a:bodyPr/>
          <a:lstStyle>
            <a:lvl1pPr marL="0" indent="0" algn="ctr">
              <a:buNone/>
              <a:defRPr sz="6803"/>
            </a:lvl1pPr>
            <a:lvl2pPr marL="1295979" indent="0" algn="ctr">
              <a:buNone/>
              <a:defRPr sz="5669"/>
            </a:lvl2pPr>
            <a:lvl3pPr marL="2591958" indent="0" algn="ctr">
              <a:buNone/>
              <a:defRPr sz="5102"/>
            </a:lvl3pPr>
            <a:lvl4pPr marL="3887937" indent="0" algn="ctr">
              <a:buNone/>
              <a:defRPr sz="4535"/>
            </a:lvl4pPr>
            <a:lvl5pPr marL="5183916" indent="0" algn="ctr">
              <a:buNone/>
              <a:defRPr sz="4535"/>
            </a:lvl5pPr>
            <a:lvl6pPr marL="6479896" indent="0" algn="ctr">
              <a:buNone/>
              <a:defRPr sz="4535"/>
            </a:lvl6pPr>
            <a:lvl7pPr marL="7775875" indent="0" algn="ctr">
              <a:buNone/>
              <a:defRPr sz="4535"/>
            </a:lvl7pPr>
            <a:lvl8pPr marL="9071854" indent="0" algn="ctr">
              <a:buNone/>
              <a:defRPr sz="4535"/>
            </a:lvl8pPr>
            <a:lvl9pPr marL="10367833" indent="0" algn="ctr">
              <a:buNone/>
              <a:defRPr sz="453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08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334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731911" y="1035028"/>
            <a:ext cx="7451973" cy="164749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75991" y="1035028"/>
            <a:ext cx="21923921" cy="164749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390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21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7992" y="4846634"/>
            <a:ext cx="29807892" cy="8086717"/>
          </a:xfrm>
        </p:spPr>
        <p:txBody>
          <a:bodyPr anchor="b"/>
          <a:lstStyle>
            <a:lvl1pPr>
              <a:defRPr sz="17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7992" y="13009854"/>
            <a:ext cx="29807892" cy="4252613"/>
          </a:xfrm>
        </p:spPr>
        <p:txBody>
          <a:bodyPr/>
          <a:lstStyle>
            <a:lvl1pPr marL="0" indent="0">
              <a:buNone/>
              <a:defRPr sz="6803">
                <a:solidFill>
                  <a:schemeClr val="tx1">
                    <a:tint val="75000"/>
                  </a:schemeClr>
                </a:solidFill>
              </a:defRPr>
            </a:lvl1pPr>
            <a:lvl2pPr marL="1295979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2pPr>
            <a:lvl3pPr marL="2591958" indent="0">
              <a:buNone/>
              <a:defRPr sz="5102">
                <a:solidFill>
                  <a:schemeClr val="tx1">
                    <a:tint val="75000"/>
                  </a:schemeClr>
                </a:solidFill>
              </a:defRPr>
            </a:lvl3pPr>
            <a:lvl4pPr marL="3887937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4pPr>
            <a:lvl5pPr marL="5183916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5pPr>
            <a:lvl6pPr marL="6479896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6pPr>
            <a:lvl7pPr marL="7775875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7pPr>
            <a:lvl8pPr marL="9071854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8pPr>
            <a:lvl9pPr marL="10367833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33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75991" y="5175140"/>
            <a:ext cx="14687947" cy="12334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495937" y="5175140"/>
            <a:ext cx="14687947" cy="12334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68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3" y="1035029"/>
            <a:ext cx="29807892" cy="3757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0494" y="4765630"/>
            <a:ext cx="14620446" cy="2335562"/>
          </a:xfrm>
        </p:spPr>
        <p:txBody>
          <a:bodyPr anchor="b"/>
          <a:lstStyle>
            <a:lvl1pPr marL="0" indent="0">
              <a:buNone/>
              <a:defRPr sz="6803" b="1"/>
            </a:lvl1pPr>
            <a:lvl2pPr marL="1295979" indent="0">
              <a:buNone/>
              <a:defRPr sz="5669" b="1"/>
            </a:lvl2pPr>
            <a:lvl3pPr marL="2591958" indent="0">
              <a:buNone/>
              <a:defRPr sz="5102" b="1"/>
            </a:lvl3pPr>
            <a:lvl4pPr marL="3887937" indent="0">
              <a:buNone/>
              <a:defRPr sz="4535" b="1"/>
            </a:lvl4pPr>
            <a:lvl5pPr marL="5183916" indent="0">
              <a:buNone/>
              <a:defRPr sz="4535" b="1"/>
            </a:lvl5pPr>
            <a:lvl6pPr marL="6479896" indent="0">
              <a:buNone/>
              <a:defRPr sz="4535" b="1"/>
            </a:lvl6pPr>
            <a:lvl7pPr marL="7775875" indent="0">
              <a:buNone/>
              <a:defRPr sz="4535" b="1"/>
            </a:lvl7pPr>
            <a:lvl8pPr marL="9071854" indent="0">
              <a:buNone/>
              <a:defRPr sz="4535" b="1"/>
            </a:lvl8pPr>
            <a:lvl9pPr marL="10367833" indent="0">
              <a:buNone/>
              <a:defRPr sz="45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80494" y="7101192"/>
            <a:ext cx="14620446" cy="10444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495937" y="4765630"/>
            <a:ext cx="14692448" cy="2335562"/>
          </a:xfrm>
        </p:spPr>
        <p:txBody>
          <a:bodyPr anchor="b"/>
          <a:lstStyle>
            <a:lvl1pPr marL="0" indent="0">
              <a:buNone/>
              <a:defRPr sz="6803" b="1"/>
            </a:lvl1pPr>
            <a:lvl2pPr marL="1295979" indent="0">
              <a:buNone/>
              <a:defRPr sz="5669" b="1"/>
            </a:lvl2pPr>
            <a:lvl3pPr marL="2591958" indent="0">
              <a:buNone/>
              <a:defRPr sz="5102" b="1"/>
            </a:lvl3pPr>
            <a:lvl4pPr marL="3887937" indent="0">
              <a:buNone/>
              <a:defRPr sz="4535" b="1"/>
            </a:lvl4pPr>
            <a:lvl5pPr marL="5183916" indent="0">
              <a:buNone/>
              <a:defRPr sz="4535" b="1"/>
            </a:lvl5pPr>
            <a:lvl6pPr marL="6479896" indent="0">
              <a:buNone/>
              <a:defRPr sz="4535" b="1"/>
            </a:lvl6pPr>
            <a:lvl7pPr marL="7775875" indent="0">
              <a:buNone/>
              <a:defRPr sz="4535" b="1"/>
            </a:lvl7pPr>
            <a:lvl8pPr marL="9071854" indent="0">
              <a:buNone/>
              <a:defRPr sz="4535" b="1"/>
            </a:lvl8pPr>
            <a:lvl9pPr marL="10367833" indent="0">
              <a:buNone/>
              <a:defRPr sz="45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495937" y="7101192"/>
            <a:ext cx="14692448" cy="10444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80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855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22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4" y="1296035"/>
            <a:ext cx="11146458" cy="4536123"/>
          </a:xfrm>
        </p:spPr>
        <p:txBody>
          <a:bodyPr anchor="b"/>
          <a:lstStyle>
            <a:lvl1pPr>
              <a:defRPr sz="90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92448" y="2799077"/>
            <a:ext cx="17495937" cy="13815373"/>
          </a:xfrm>
        </p:spPr>
        <p:txBody>
          <a:bodyPr/>
          <a:lstStyle>
            <a:lvl1pPr>
              <a:defRPr sz="9071"/>
            </a:lvl1pPr>
            <a:lvl2pPr>
              <a:defRPr sz="7937"/>
            </a:lvl2pPr>
            <a:lvl3pPr>
              <a:defRPr sz="6803"/>
            </a:lvl3pPr>
            <a:lvl4pPr>
              <a:defRPr sz="5669"/>
            </a:lvl4pPr>
            <a:lvl5pPr>
              <a:defRPr sz="5669"/>
            </a:lvl5pPr>
            <a:lvl6pPr>
              <a:defRPr sz="5669"/>
            </a:lvl6pPr>
            <a:lvl7pPr>
              <a:defRPr sz="5669"/>
            </a:lvl7pPr>
            <a:lvl8pPr>
              <a:defRPr sz="5669"/>
            </a:lvl8pPr>
            <a:lvl9pPr>
              <a:defRPr sz="5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0494" y="5832158"/>
            <a:ext cx="11146458" cy="10804793"/>
          </a:xfrm>
        </p:spPr>
        <p:txBody>
          <a:bodyPr/>
          <a:lstStyle>
            <a:lvl1pPr marL="0" indent="0">
              <a:buNone/>
              <a:defRPr sz="4535"/>
            </a:lvl1pPr>
            <a:lvl2pPr marL="1295979" indent="0">
              <a:buNone/>
              <a:defRPr sz="3968"/>
            </a:lvl2pPr>
            <a:lvl3pPr marL="2591958" indent="0">
              <a:buNone/>
              <a:defRPr sz="3402"/>
            </a:lvl3pPr>
            <a:lvl4pPr marL="3887937" indent="0">
              <a:buNone/>
              <a:defRPr sz="2835"/>
            </a:lvl4pPr>
            <a:lvl5pPr marL="5183916" indent="0">
              <a:buNone/>
              <a:defRPr sz="2835"/>
            </a:lvl5pPr>
            <a:lvl6pPr marL="6479896" indent="0">
              <a:buNone/>
              <a:defRPr sz="2835"/>
            </a:lvl6pPr>
            <a:lvl7pPr marL="7775875" indent="0">
              <a:buNone/>
              <a:defRPr sz="2835"/>
            </a:lvl7pPr>
            <a:lvl8pPr marL="9071854" indent="0">
              <a:buNone/>
              <a:defRPr sz="2835"/>
            </a:lvl8pPr>
            <a:lvl9pPr marL="10367833" indent="0">
              <a:buNone/>
              <a:defRPr sz="2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811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4" y="1296035"/>
            <a:ext cx="11146458" cy="4536123"/>
          </a:xfrm>
        </p:spPr>
        <p:txBody>
          <a:bodyPr anchor="b"/>
          <a:lstStyle>
            <a:lvl1pPr>
              <a:defRPr sz="90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692448" y="2799077"/>
            <a:ext cx="17495937" cy="13815373"/>
          </a:xfrm>
        </p:spPr>
        <p:txBody>
          <a:bodyPr anchor="t"/>
          <a:lstStyle>
            <a:lvl1pPr marL="0" indent="0">
              <a:buNone/>
              <a:defRPr sz="9071"/>
            </a:lvl1pPr>
            <a:lvl2pPr marL="1295979" indent="0">
              <a:buNone/>
              <a:defRPr sz="7937"/>
            </a:lvl2pPr>
            <a:lvl3pPr marL="2591958" indent="0">
              <a:buNone/>
              <a:defRPr sz="6803"/>
            </a:lvl3pPr>
            <a:lvl4pPr marL="3887937" indent="0">
              <a:buNone/>
              <a:defRPr sz="5669"/>
            </a:lvl4pPr>
            <a:lvl5pPr marL="5183916" indent="0">
              <a:buNone/>
              <a:defRPr sz="5669"/>
            </a:lvl5pPr>
            <a:lvl6pPr marL="6479896" indent="0">
              <a:buNone/>
              <a:defRPr sz="5669"/>
            </a:lvl6pPr>
            <a:lvl7pPr marL="7775875" indent="0">
              <a:buNone/>
              <a:defRPr sz="5669"/>
            </a:lvl7pPr>
            <a:lvl8pPr marL="9071854" indent="0">
              <a:buNone/>
              <a:defRPr sz="5669"/>
            </a:lvl8pPr>
            <a:lvl9pPr marL="10367833" indent="0">
              <a:buNone/>
              <a:defRPr sz="5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0494" y="5832158"/>
            <a:ext cx="11146458" cy="10804793"/>
          </a:xfrm>
        </p:spPr>
        <p:txBody>
          <a:bodyPr/>
          <a:lstStyle>
            <a:lvl1pPr marL="0" indent="0">
              <a:buNone/>
              <a:defRPr sz="4535"/>
            </a:lvl1pPr>
            <a:lvl2pPr marL="1295979" indent="0">
              <a:buNone/>
              <a:defRPr sz="3968"/>
            </a:lvl2pPr>
            <a:lvl3pPr marL="2591958" indent="0">
              <a:buNone/>
              <a:defRPr sz="3402"/>
            </a:lvl3pPr>
            <a:lvl4pPr marL="3887937" indent="0">
              <a:buNone/>
              <a:defRPr sz="2835"/>
            </a:lvl4pPr>
            <a:lvl5pPr marL="5183916" indent="0">
              <a:buNone/>
              <a:defRPr sz="2835"/>
            </a:lvl5pPr>
            <a:lvl6pPr marL="6479896" indent="0">
              <a:buNone/>
              <a:defRPr sz="2835"/>
            </a:lvl6pPr>
            <a:lvl7pPr marL="7775875" indent="0">
              <a:buNone/>
              <a:defRPr sz="2835"/>
            </a:lvl7pPr>
            <a:lvl8pPr marL="9071854" indent="0">
              <a:buNone/>
              <a:defRPr sz="2835"/>
            </a:lvl8pPr>
            <a:lvl9pPr marL="10367833" indent="0">
              <a:buNone/>
              <a:defRPr sz="2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08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75992" y="1035029"/>
            <a:ext cx="29807892" cy="3757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75992" y="5175140"/>
            <a:ext cx="29807892" cy="12334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75991" y="18018488"/>
            <a:ext cx="7775972" cy="10350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06F25-A3E9-436E-ABAD-41517D88ABEA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47959" y="18018488"/>
            <a:ext cx="11663958" cy="10350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407912" y="18018488"/>
            <a:ext cx="7775972" cy="10350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1B15F-B107-451C-AB22-5CD2A5D24C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287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91958" rtl="0" eaLnBrk="1" latinLnBrk="0" hangingPunct="1">
        <a:lnSpc>
          <a:spcPct val="90000"/>
        </a:lnSpc>
        <a:spcBef>
          <a:spcPct val="0"/>
        </a:spcBef>
        <a:buNone/>
        <a:defRPr sz="124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7990" indent="-647990" algn="l" defTabSz="2591958" rtl="0" eaLnBrk="1" latinLnBrk="0" hangingPunct="1">
        <a:lnSpc>
          <a:spcPct val="90000"/>
        </a:lnSpc>
        <a:spcBef>
          <a:spcPts val="283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1pPr>
      <a:lvl2pPr marL="1943969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2pPr>
      <a:lvl3pPr marL="3239948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535927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4pPr>
      <a:lvl5pPr marL="5831906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5pPr>
      <a:lvl6pPr marL="7127885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6pPr>
      <a:lvl7pPr marL="8423864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7pPr>
      <a:lvl8pPr marL="9719843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8pPr>
      <a:lvl9pPr marL="11015823" indent="-647990" algn="l" defTabSz="2591958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sz="51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1pPr>
      <a:lvl2pPr marL="1295979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2pPr>
      <a:lvl3pPr marL="2591958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3pPr>
      <a:lvl4pPr marL="3887937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4pPr>
      <a:lvl5pPr marL="5183916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5pPr>
      <a:lvl6pPr marL="6479896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6pPr>
      <a:lvl7pPr marL="7775875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7pPr>
      <a:lvl8pPr marL="9071854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8pPr>
      <a:lvl9pPr marL="10367833" algn="l" defTabSz="2591958" rtl="0" eaLnBrk="1" latinLnBrk="0" hangingPunct="1">
        <a:defRPr sz="51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D124A60A-3435-46B2-B9C3-096D5DCFDD82}"/>
              </a:ext>
            </a:extLst>
          </p:cNvPr>
          <p:cNvGrpSpPr/>
          <p:nvPr/>
        </p:nvGrpSpPr>
        <p:grpSpPr>
          <a:xfrm>
            <a:off x="1936374" y="60776"/>
            <a:ext cx="31078714" cy="19392158"/>
            <a:chOff x="1936374" y="60776"/>
            <a:chExt cx="31078714" cy="19392158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792DEAD-2F35-4746-8325-E242D18064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" r="35463" b="35512"/>
            <a:stretch/>
          </p:blipFill>
          <p:spPr>
            <a:xfrm>
              <a:off x="9128109" y="73978"/>
              <a:ext cx="8640000" cy="86400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8275A53-9060-43DA-9494-C1D5716C05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8" r="34602" b="34384"/>
            <a:stretch/>
          </p:blipFill>
          <p:spPr>
            <a:xfrm>
              <a:off x="17802539" y="81473"/>
              <a:ext cx="8640000" cy="8640000"/>
            </a:xfrm>
            <a:prstGeom prst="rect">
              <a:avLst/>
            </a:prstGeom>
          </p:spPr>
        </p:pic>
        <p:pic>
          <p:nvPicPr>
            <p:cNvPr id="9" name="Picture 8" descr="Background pattern&#10;&#10;Description automatically generated">
              <a:extLst>
                <a:ext uri="{FF2B5EF4-FFF2-40B4-BE49-F238E27FC236}">
                  <a16:creationId xmlns:a16="http://schemas.microsoft.com/office/drawing/2014/main" id="{99AAC03F-0C3D-4BF0-937F-F45DD9775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28705" y="4598894"/>
              <a:ext cx="7986383" cy="8640000"/>
            </a:xfrm>
            <a:prstGeom prst="rect">
              <a:avLst/>
            </a:prstGeom>
          </p:spPr>
        </p:pic>
        <p:pic>
          <p:nvPicPr>
            <p:cNvPr id="5" name="Picture 4" descr="A picture containing toilet, tiled&#10;&#10;Description automatically generated">
              <a:extLst>
                <a:ext uri="{FF2B5EF4-FFF2-40B4-BE49-F238E27FC236}">
                  <a16:creationId xmlns:a16="http://schemas.microsoft.com/office/drawing/2014/main" id="{16D9957F-61BB-4495-BD68-C2C7CC8D1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02539" y="10812934"/>
              <a:ext cx="8640000" cy="8640000"/>
            </a:xfrm>
            <a:prstGeom prst="rect">
              <a:avLst/>
            </a:prstGeom>
          </p:spPr>
        </p:pic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BA513181-5791-41A8-859C-272930A7BD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6374" y="4598894"/>
              <a:ext cx="8640000" cy="8640000"/>
            </a:xfrm>
            <a:prstGeom prst="rect">
              <a:avLst/>
            </a:prstGeom>
          </p:spPr>
        </p:pic>
        <p:pic>
          <p:nvPicPr>
            <p:cNvPr id="13" name="Picture 12" descr="A picture containing bathroom, shower, toilet, tiled&#10;&#10;Description automatically generated">
              <a:extLst>
                <a:ext uri="{FF2B5EF4-FFF2-40B4-BE49-F238E27FC236}">
                  <a16:creationId xmlns:a16="http://schemas.microsoft.com/office/drawing/2014/main" id="{5D8A8B90-D852-47B1-82D1-830BCCCD9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2540" y="10812934"/>
              <a:ext cx="8640000" cy="864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1573CD-8A52-4935-B81A-82427B7BD929}"/>
                </a:ext>
              </a:extLst>
            </p:cNvPr>
            <p:cNvSpPr txBox="1"/>
            <p:nvPr/>
          </p:nvSpPr>
          <p:spPr>
            <a:xfrm>
              <a:off x="3721711" y="4659670"/>
              <a:ext cx="4988866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1H-WS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2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(JEOL ARM, 80 kV) 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URC, KU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1BBDC2-A771-416E-AEAC-DD5A4011B011}"/>
                </a:ext>
              </a:extLst>
            </p:cNvPr>
            <p:cNvSpPr txBox="1"/>
            <p:nvPr/>
          </p:nvSpPr>
          <p:spPr>
            <a:xfrm>
              <a:off x="11662169" y="60776"/>
              <a:ext cx="3640741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MoS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2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(</a:t>
              </a:r>
              <a:r>
                <a:rPr lang="en-US" sz="3200" dirty="0" err="1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Nion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, 60 kV) 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AML, TCD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C44CF1-D918-4301-A5FC-662E6FB78FBC}"/>
                </a:ext>
              </a:extLst>
            </p:cNvPr>
            <p:cNvSpPr txBox="1"/>
            <p:nvPr/>
          </p:nvSpPr>
          <p:spPr>
            <a:xfrm>
              <a:off x="10478352" y="10852237"/>
              <a:ext cx="6008376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Interface in WO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3 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(TITAN, 300 kV) 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AFMM, IISc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CCB09F6-3156-4C1B-991D-675580DA2F9D}"/>
                </a:ext>
              </a:extLst>
            </p:cNvPr>
            <p:cNvSpPr txBox="1"/>
            <p:nvPr/>
          </p:nvSpPr>
          <p:spPr>
            <a:xfrm>
              <a:off x="17984227" y="73978"/>
              <a:ext cx="8276625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Hexagonal WO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3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(uncorrected TITAN, 300 kV) 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AML, TCD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11ADA4C-1AE3-4A6B-BEFC-A55ECC5AFC44}"/>
                </a:ext>
              </a:extLst>
            </p:cNvPr>
            <p:cNvSpPr txBox="1"/>
            <p:nvPr/>
          </p:nvSpPr>
          <p:spPr>
            <a:xfrm>
              <a:off x="19040606" y="10817762"/>
              <a:ext cx="6163867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BaMnO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3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nanorods (</a:t>
              </a:r>
              <a:r>
                <a:rPr lang="en-US" sz="3200" dirty="0" err="1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Nion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, 200 kV) 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AML, TCD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F131A3-00D5-4081-B2A9-2FB630A4EB3D}"/>
                </a:ext>
              </a:extLst>
            </p:cNvPr>
            <p:cNvSpPr txBox="1"/>
            <p:nvPr/>
          </p:nvSpPr>
          <p:spPr>
            <a:xfrm>
              <a:off x="26476969" y="4598894"/>
              <a:ext cx="5089855" cy="107721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SnSe</a:t>
              </a:r>
              <a:r>
                <a:rPr lang="en-US" sz="3200" baseline="-250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2</a:t>
              </a: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flakes (TITAN, 300 kV</a:t>
              </a:r>
            </a:p>
            <a:p>
              <a:pPr algn="ctr"/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(AFMM, IISc)</a:t>
              </a:r>
              <a:endParaRPr lang="en-IN" sz="3200" dirty="0">
                <a:solidFill>
                  <a:schemeClr val="bg1">
                    <a:lumMod val="95000"/>
                  </a:schemeClr>
                </a:solidFill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675325D-FAD5-4011-9D9D-2664D5750BC7}"/>
                </a:ext>
              </a:extLst>
            </p:cNvPr>
            <p:cNvSpPr txBox="1"/>
            <p:nvPr/>
          </p:nvSpPr>
          <p:spPr>
            <a:xfrm>
              <a:off x="11222563" y="9283665"/>
              <a:ext cx="131273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Scanning Transmission Electron Microscopy</a:t>
              </a:r>
              <a:endParaRPr lang="en-IN" sz="54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1444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DB58810-CC7C-4A48-A068-C8DB1EE4D26D}"/>
              </a:ext>
            </a:extLst>
          </p:cNvPr>
          <p:cNvGrpSpPr/>
          <p:nvPr/>
        </p:nvGrpSpPr>
        <p:grpSpPr>
          <a:xfrm>
            <a:off x="5139667" y="19882"/>
            <a:ext cx="23183882" cy="19404979"/>
            <a:chOff x="5139667" y="19882"/>
            <a:chExt cx="23183882" cy="19404979"/>
          </a:xfrm>
        </p:grpSpPr>
        <p:pic>
          <p:nvPicPr>
            <p:cNvPr id="7" name="Picture 6" descr="A picture containing accessory, clipart, necklet&#10;&#10;Description automatically generated">
              <a:extLst>
                <a:ext uri="{FF2B5EF4-FFF2-40B4-BE49-F238E27FC236}">
                  <a16:creationId xmlns:a16="http://schemas.microsoft.com/office/drawing/2014/main" id="{FE908331-1A33-4B1A-9A5A-20DF1A93E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39441" y="5461660"/>
              <a:ext cx="5884108" cy="6591479"/>
            </a:xfrm>
            <a:prstGeom prst="rect">
              <a:avLst/>
            </a:prstGeom>
          </p:spPr>
        </p:pic>
        <p:pic>
          <p:nvPicPr>
            <p:cNvPr id="5" name="Picture 4" descr="A close - up of grains&#10;&#10;Description automatically generated with low confidence">
              <a:extLst>
                <a:ext uri="{FF2B5EF4-FFF2-40B4-BE49-F238E27FC236}">
                  <a16:creationId xmlns:a16="http://schemas.microsoft.com/office/drawing/2014/main" id="{C600C0CA-CF5F-4D3D-B38D-8229D7FC9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9667" y="5833629"/>
              <a:ext cx="6709683" cy="84133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4D6C875-7A75-4074-9234-C39CADA5E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27901" y="11354439"/>
              <a:ext cx="6152036" cy="7358318"/>
            </a:xfrm>
            <a:prstGeom prst="rect">
              <a:avLst/>
            </a:prstGeom>
          </p:spPr>
        </p:pic>
        <p:pic>
          <p:nvPicPr>
            <p:cNvPr id="3" name="Picture 2" descr="Background pattern&#10;&#10;Description automatically generated with medium confidence">
              <a:extLst>
                <a:ext uri="{FF2B5EF4-FFF2-40B4-BE49-F238E27FC236}">
                  <a16:creationId xmlns:a16="http://schemas.microsoft.com/office/drawing/2014/main" id="{FE5526F4-2E4A-4A67-8D3F-3C387B797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6652" y="566403"/>
              <a:ext cx="13129122" cy="6839229"/>
            </a:xfrm>
            <a:prstGeom prst="rect">
              <a:avLst/>
            </a:prstGeom>
          </p:spPr>
        </p:pic>
        <p:pic>
          <p:nvPicPr>
            <p:cNvPr id="11" name="Picture 10" descr="Chart, bubble chart&#10;&#10;Description automatically generated">
              <a:extLst>
                <a:ext uri="{FF2B5EF4-FFF2-40B4-BE49-F238E27FC236}">
                  <a16:creationId xmlns:a16="http://schemas.microsoft.com/office/drawing/2014/main" id="{A064D237-8F56-4417-9FF1-13A044712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37584" y="11873528"/>
              <a:ext cx="5884108" cy="6281682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CEBFD2-E9C5-4760-B10B-21257EC85C99}"/>
                </a:ext>
              </a:extLst>
            </p:cNvPr>
            <p:cNvSpPr txBox="1"/>
            <p:nvPr/>
          </p:nvSpPr>
          <p:spPr>
            <a:xfrm>
              <a:off x="11157908" y="8739509"/>
              <a:ext cx="1224405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Atomic-scale Modelling: DFT simulations</a:t>
              </a:r>
              <a:endParaRPr lang="en-IN" sz="54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6BD7E74-084D-41DE-9F48-A96B10BF0D0E}"/>
                </a:ext>
              </a:extLst>
            </p:cNvPr>
            <p:cNvSpPr txBox="1"/>
            <p:nvPr/>
          </p:nvSpPr>
          <p:spPr>
            <a:xfrm>
              <a:off x="6534715" y="4617766"/>
              <a:ext cx="295946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Structure of </a:t>
              </a:r>
            </a:p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Au nanowire</a:t>
              </a:r>
              <a:endParaRPr lang="en-IN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B9172C-5DAE-4015-BC0B-635FF74C8862}"/>
                </a:ext>
              </a:extLst>
            </p:cNvPr>
            <p:cNvSpPr txBox="1"/>
            <p:nvPr/>
          </p:nvSpPr>
          <p:spPr>
            <a:xfrm>
              <a:off x="13914428" y="19882"/>
              <a:ext cx="584326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Transport in Nanoribbons</a:t>
              </a:r>
              <a:endParaRPr lang="en-IN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8E26C0D-B5DD-470B-9CBD-3BFD23874DCB}"/>
                </a:ext>
              </a:extLst>
            </p:cNvPr>
            <p:cNvSpPr txBox="1"/>
            <p:nvPr/>
          </p:nvSpPr>
          <p:spPr>
            <a:xfrm>
              <a:off x="12238477" y="18520179"/>
              <a:ext cx="39308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Growth of oxides</a:t>
              </a:r>
              <a:endParaRPr lang="en-IN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BC9AEF2-5B84-4165-83A6-E0B7B9BC801C}"/>
                </a:ext>
              </a:extLst>
            </p:cNvPr>
            <p:cNvSpPr txBox="1"/>
            <p:nvPr/>
          </p:nvSpPr>
          <p:spPr>
            <a:xfrm>
              <a:off x="18954729" y="18101422"/>
              <a:ext cx="348845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Adsorption on </a:t>
              </a:r>
            </a:p>
            <a:p>
              <a:pPr algn="ctr"/>
              <a:r>
                <a:rPr lang="en-US" sz="4000" dirty="0" err="1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Te</a:t>
              </a:r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 wire </a:t>
              </a:r>
              <a:endParaRPr lang="en-IN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618FBE-7909-4F01-9078-8087F61D8B2F}"/>
                </a:ext>
              </a:extLst>
            </p:cNvPr>
            <p:cNvSpPr txBox="1"/>
            <p:nvPr/>
          </p:nvSpPr>
          <p:spPr>
            <a:xfrm>
              <a:off x="23533434" y="12026245"/>
              <a:ext cx="416171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Gas-sensing</a:t>
              </a:r>
            </a:p>
            <a:p>
              <a:pPr algn="ctr"/>
              <a:r>
                <a:rPr lang="en-US" sz="4000" dirty="0">
                  <a:latin typeface="Yu Gothic UI Semilight" panose="020B0400000000000000" pitchFamily="34" charset="-128"/>
                  <a:ea typeface="Yu Gothic UI Semilight" panose="020B0400000000000000" pitchFamily="34" charset="-128"/>
                </a:rPr>
                <a:t>with Au nanowire </a:t>
              </a:r>
              <a:endParaRPr lang="en-IN" sz="4000" dirty="0">
                <a:latin typeface="Yu Gothic UI Semilight" panose="020B0400000000000000" pitchFamily="34" charset="-128"/>
                <a:ea typeface="Yu Gothic UI Semilight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8048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95</Words>
  <Application>Microsoft Office PowerPoint</Application>
  <PresentationFormat>Custom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Yu Gothic UI Semilight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Ahin</dc:creator>
  <cp:lastModifiedBy>Ahin</cp:lastModifiedBy>
  <cp:revision>6</cp:revision>
  <dcterms:created xsi:type="dcterms:W3CDTF">2021-01-21T09:05:29Z</dcterms:created>
  <dcterms:modified xsi:type="dcterms:W3CDTF">2021-01-21T09:57:51Z</dcterms:modified>
</cp:coreProperties>
</file>

<file path=docProps/thumbnail.jpeg>
</file>